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069" y="432197"/>
            <a:ext cx="5549146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Recommendations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550069" y="1081445"/>
            <a:ext cx="8043863" cy="1562457"/>
          </a:xfrm>
          <a:prstGeom prst="roundRect">
            <a:avLst>
              <a:gd name="adj" fmla="val 42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851" y="1246227"/>
            <a:ext cx="471488" cy="471488"/>
          </a:xfrm>
          <a:prstGeom prst="roundRect">
            <a:avLst>
              <a:gd name="adj" fmla="val 19391979"/>
            </a:avLst>
          </a:prstGeom>
          <a:solidFill>
            <a:srgbClr val="C913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10" y="1375767"/>
            <a:ext cx="212169" cy="2121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4851" y="1874877"/>
            <a:ext cx="252317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 Subscriptions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14851" y="2227659"/>
            <a:ext cx="771429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0069" y="2801064"/>
            <a:ext cx="8043863" cy="1562457"/>
          </a:xfrm>
          <a:prstGeom prst="roundRect">
            <a:avLst>
              <a:gd name="adj" fmla="val 42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14851" y="2965847"/>
            <a:ext cx="471488" cy="471488"/>
          </a:xfrm>
          <a:prstGeom prst="roundRect">
            <a:avLst>
              <a:gd name="adj" fmla="val 19391979"/>
            </a:avLst>
          </a:prstGeom>
          <a:solidFill>
            <a:srgbClr val="C913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510" y="3095387"/>
            <a:ext cx="212169" cy="2121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4851" y="3594497"/>
            <a:ext cx="219134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Loyalty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14851" y="3947279"/>
            <a:ext cx="771429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0069" y="4520684"/>
            <a:ext cx="8043863" cy="1562457"/>
          </a:xfrm>
          <a:prstGeom prst="roundRect">
            <a:avLst>
              <a:gd name="adj" fmla="val 42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14851" y="4685467"/>
            <a:ext cx="471488" cy="471488"/>
          </a:xfrm>
          <a:prstGeom prst="roundRect">
            <a:avLst>
              <a:gd name="adj" fmla="val 19391979"/>
            </a:avLst>
          </a:prstGeom>
          <a:solidFill>
            <a:srgbClr val="C913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510" y="4815007"/>
            <a:ext cx="212169" cy="2121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4851" y="5314117"/>
            <a:ext cx="278189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Review Discount Policy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14851" y="5666899"/>
            <a:ext cx="771429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0069" y="6240304"/>
            <a:ext cx="8043863" cy="1562457"/>
          </a:xfrm>
          <a:prstGeom prst="roundRect">
            <a:avLst>
              <a:gd name="adj" fmla="val 42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14851" y="6405086"/>
            <a:ext cx="471488" cy="471488"/>
          </a:xfrm>
          <a:prstGeom prst="roundRect">
            <a:avLst>
              <a:gd name="adj" fmla="val 19391979"/>
            </a:avLst>
          </a:prstGeom>
          <a:solidFill>
            <a:srgbClr val="C9131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510" y="6534626"/>
            <a:ext cx="212169" cy="21216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4851" y="7033736"/>
            <a:ext cx="243899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Marketing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14851" y="7386518"/>
            <a:ext cx="771429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87755"/>
            <a:ext cx="670976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 &amp; Goals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2307669"/>
            <a:ext cx="3705344" cy="2671167"/>
          </a:xfrm>
          <a:prstGeom prst="roundRect">
            <a:avLst>
              <a:gd name="adj" fmla="val 5477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58309" y="2277189"/>
            <a:ext cx="3705344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982748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2480965" y="214526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5364" y="2849285"/>
            <a:ext cx="29652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5364" y="3335417"/>
            <a:ext cx="3211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customer spending patterns and product preferences.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0228" y="2307669"/>
            <a:ext cx="3705463" cy="2671167"/>
          </a:xfrm>
          <a:prstGeom prst="roundRect">
            <a:avLst>
              <a:gd name="adj" fmla="val 5477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80228" y="2277189"/>
            <a:ext cx="3705463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2" name="Shape 9"/>
          <p:cNvSpPr/>
          <p:nvPr/>
        </p:nvSpPr>
        <p:spPr>
          <a:xfrm>
            <a:off x="6207978" y="1982748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13" name="Text 10"/>
          <p:cNvSpPr/>
          <p:nvPr/>
        </p:nvSpPr>
        <p:spPr>
          <a:xfrm>
            <a:off x="6403003" y="214526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927282" y="2849285"/>
            <a:ext cx="321135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Segment Customers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27282" y="3691652"/>
            <a:ext cx="32113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distinct customer groups and their subscription behavior.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8309" y="5520333"/>
            <a:ext cx="7627382" cy="1621512"/>
          </a:xfrm>
          <a:prstGeom prst="roundRect">
            <a:avLst>
              <a:gd name="adj" fmla="val 9023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58309" y="5489853"/>
            <a:ext cx="7627382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8" name="Shape 15"/>
          <p:cNvSpPr/>
          <p:nvPr/>
        </p:nvSpPr>
        <p:spPr>
          <a:xfrm>
            <a:off x="4247019" y="5195411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19" name="Text 16"/>
          <p:cNvSpPr/>
          <p:nvPr/>
        </p:nvSpPr>
        <p:spPr>
          <a:xfrm>
            <a:off x="4442043" y="535793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05364" y="60619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05364" y="6548080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actionable insights for strategic business planning.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2807"/>
            <a:ext cx="4561999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Summary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03540" y="1564124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is based on transactional data from 3,900 purchases, featuring 18 key columns: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3540" y="2387918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Location, Subscription Status)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3540" y="3101102"/>
            <a:ext cx="636651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Season, Size, Color)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3540" y="3492818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Promo Code, Previous Purchases, Frequency, Review, Shipping)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3540" y="4316611"/>
            <a:ext cx="636651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37 missing values in 'Review Rating' were imputed.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7970" y="1609368"/>
            <a:ext cx="6366510" cy="6366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513" y="527566"/>
            <a:ext cx="7800975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(Python)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71513" y="1825228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1513" y="2128361"/>
            <a:ext cx="780097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671513" y="2269927"/>
            <a:ext cx="259330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71513" y="2700576"/>
            <a:ext cx="780097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dataset, checked structure, and summary statistics.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1513" y="3343275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1513" y="3646408"/>
            <a:ext cx="780097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0" name="Text 7"/>
          <p:cNvSpPr/>
          <p:nvPr/>
        </p:nvSpPr>
        <p:spPr>
          <a:xfrm>
            <a:off x="671513" y="3787973"/>
            <a:ext cx="33129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Missing Data Handling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71513" y="4218623"/>
            <a:ext cx="780097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'Review Rating' using median per product category.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1513" y="4861322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513" y="5164455"/>
            <a:ext cx="780097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4" name="Text 11"/>
          <p:cNvSpPr/>
          <p:nvPr/>
        </p:nvSpPr>
        <p:spPr>
          <a:xfrm>
            <a:off x="671513" y="5306020"/>
            <a:ext cx="307169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71513" y="5736669"/>
            <a:ext cx="780097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columns.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1513" y="6379369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1513" y="6682502"/>
            <a:ext cx="780097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8" name="Text 15"/>
          <p:cNvSpPr/>
          <p:nvPr/>
        </p:nvSpPr>
        <p:spPr>
          <a:xfrm>
            <a:off x="671513" y="6824067"/>
            <a:ext cx="32549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71513" y="7254716"/>
            <a:ext cx="780097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279" y="407194"/>
            <a:ext cx="6456045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Revenue &amp; Discounts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18279" y="1166813"/>
            <a:ext cx="217443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by Gender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18279" y="1558409"/>
            <a:ext cx="661630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total revenue generated by male vs. female customers.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79" y="1961912"/>
            <a:ext cx="6616303" cy="66163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3438" y="1166813"/>
            <a:ext cx="351794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High-Spending Discount Users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03438" y="1558409"/>
            <a:ext cx="661630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using discounts but spending above average.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38" y="1961912"/>
            <a:ext cx="6616303" cy="66163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279" y="8911352"/>
            <a:ext cx="1359384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analysis helps understand the impact of discounts on different customer segments.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753" y="395764"/>
            <a:ext cx="5980390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Product &amp; Shipping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03753" y="1134189"/>
            <a:ext cx="2797850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5 Products by Rating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03753" y="1514713"/>
            <a:ext cx="6635948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 products with the highest average review ratings.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53" y="1906905"/>
            <a:ext cx="6635948" cy="66359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8318" y="1134189"/>
            <a:ext cx="302240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Shipping Type Comparison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98318" y="1514713"/>
            <a:ext cx="6635948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average purchase amounts between Standard and Express shipping.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318" y="1906905"/>
            <a:ext cx="6635948" cy="66359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3753" y="8866703"/>
            <a:ext cx="13622893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Insights into product quality and shipping preferences can optimize operations.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279" y="407194"/>
            <a:ext cx="6812994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Subscription &amp; Loyalty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18279" y="1166813"/>
            <a:ext cx="383678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Subscribers vs. Non-Subscribers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18279" y="1558409"/>
            <a:ext cx="661630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average spend and total revenue across subscription statuses.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79" y="1961912"/>
            <a:ext cx="6616303" cy="66163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3438" y="1166813"/>
            <a:ext cx="349746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Discount-Dependent Products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03438" y="1558409"/>
            <a:ext cx="661630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products with the highest percentage of discounted purchases.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38" y="1961912"/>
            <a:ext cx="6616303" cy="66163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279" y="8911352"/>
            <a:ext cx="1359384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subscription impact and discount effectiveness is crucial for growth.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2985"/>
            <a:ext cx="1056263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Customer Segmentation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736288" y="3904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0906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First-time buyers.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026325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518" y="3882807"/>
            <a:ext cx="324088" cy="324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676049"/>
            <a:ext cx="36029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162181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purchases.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026325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3463" y="2926616"/>
            <a:ext cx="324088" cy="3240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133380"/>
            <a:ext cx="28589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619512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Frequent, high-value purchases.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026325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5070" y="5667554"/>
            <a:ext cx="324088" cy="3240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309" y="685978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segmentation helps tailor marketing strategies for each group.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25378"/>
            <a:ext cx="613564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in Power BI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392037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interactive Power BI dashboard was built to visualize key insights.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1080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dashboard provides a dynamic view of customer behavior, enabling real-time decision-making.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2026-01-05T15:46:54Z</dcterms:created>
  <dcterms:modified xsi:type="dcterms:W3CDTF">2026-01-05T15:46:54Z</dcterms:modified>
</cp:coreProperties>
</file>